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5143500" type="screen16x9"/>
  <p:notesSz cx="6858000" cy="9144000"/>
  <p:embeddedFontLst>
    <p:embeddedFont>
      <p:font typeface="Lato" charset="-18"/>
      <p:regular r:id="rId9"/>
      <p:bold r:id="rId10"/>
      <p:italic r:id="rId11"/>
      <p:boldItalic r:id="rId12"/>
    </p:embeddedFont>
    <p:embeddedFont>
      <p:font typeface="Playfair Display" charset="-18"/>
      <p:regular r:id="rId13"/>
      <p:bold r:id="rId14"/>
      <p:italic r:id="rId15"/>
      <p:boldItalic r:id="rId16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napToGrid="0">
      <p:cViewPr varScale="1">
        <p:scale>
          <a:sx n="111" d="100"/>
          <a:sy n="111" d="100"/>
        </p:scale>
        <p:origin x="-634" y="-8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font" Target="fonts/font5.fntdata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4.fntdata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font" Target="fonts/font8.fntdata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3.fntdata"/><Relationship Id="rId5" Type="http://schemas.openxmlformats.org/officeDocument/2006/relationships/slide" Target="slides/slide4.xml"/><Relationship Id="rId15" Type="http://schemas.openxmlformats.org/officeDocument/2006/relationships/font" Target="fonts/font7.fntdata"/><Relationship Id="rId10" Type="http://schemas.openxmlformats.org/officeDocument/2006/relationships/font" Target="fonts/font2.fntdata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font" Target="fonts/font1.fntdata"/><Relationship Id="rId14" Type="http://schemas.openxmlformats.org/officeDocument/2006/relationships/font" Target="fonts/font6.fntdata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g1333b566f28_0_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Google Shape;62;g1333b566f28_0_5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1333b566f28_0_5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1333b566f28_0_5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g1333b566f28_0_6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4" name="Google Shape;74;g1333b566f28_0_6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g1333b566f28_0_7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0" name="Google Shape;80;g1333b566f28_0_7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g1333b566f28_0_7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6" name="Google Shape;86;g1333b566f28_0_7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2749050" y="748800"/>
            <a:ext cx="3645900" cy="36459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/>
          <p:nvPr/>
        </p:nvSpPr>
        <p:spPr>
          <a:xfrm>
            <a:off x="2992950" y="992700"/>
            <a:ext cx="3158100" cy="3158100"/>
          </a:xfrm>
          <a:prstGeom prst="rect">
            <a:avLst/>
          </a:prstGeom>
          <a:noFill/>
          <a:ln w="28575" cap="flat" cmpd="sng">
            <a:solidFill>
              <a:schemeClr val="lt1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3096250" y="1627200"/>
            <a:ext cx="2951400" cy="15843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Lato"/>
              <a:buNone/>
              <a:defRPr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3096363" y="3266930"/>
            <a:ext cx="2951400" cy="701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sz="1800"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sz="1800"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sz="1800"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sz="1800"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sz="1800"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sz="1800"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sz="1800"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Playfair Display"/>
              <a:buNone/>
              <a:defRPr sz="1800" b="1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>
            <a:endParaRPr/>
          </a:p>
        </p:txBody>
      </p:sp>
      <p:sp>
        <p:nvSpPr>
          <p:cNvPr id="14" name="Google Shape;14;p2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1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0" name="Google Shape;50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233100"/>
            <a:ext cx="8520600" cy="16101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SzPts val="10000"/>
              <a:buFont typeface="Lato"/>
              <a:buNone/>
              <a:defRPr sz="10000">
                <a:latin typeface="Lato"/>
                <a:ea typeface="Lato"/>
                <a:cs typeface="Lato"/>
                <a:sym typeface="Lato"/>
              </a:defRPr>
            </a:lvl9pPr>
          </a:lstStyle>
          <a:p>
            <a:r>
              <a:t>xx%</a:t>
            </a:r>
          </a:p>
        </p:txBody>
      </p:sp>
      <p:sp>
        <p:nvSpPr>
          <p:cNvPr id="51" name="Google Shape;51;p11"/>
          <p:cNvSpPr txBox="1">
            <a:spLocks noGrp="1"/>
          </p:cNvSpPr>
          <p:nvPr>
            <p:ph type="body" idx="1"/>
          </p:nvPr>
        </p:nvSpPr>
        <p:spPr>
          <a:xfrm>
            <a:off x="311700" y="2919450"/>
            <a:ext cx="8520600" cy="1071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2" name="Google Shape;52;p11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2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bg>
      <p:bgPr>
        <a:solidFill>
          <a:schemeClr val="dk1"/>
        </a:solidFill>
        <a:effectLst/>
      </p:bgPr>
    </p:bg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>
            <a:spLocks noGrp="1"/>
          </p:cNvSpPr>
          <p:nvPr>
            <p:ph type="title"/>
          </p:nvPr>
        </p:nvSpPr>
        <p:spPr>
          <a:xfrm>
            <a:off x="509550" y="1423875"/>
            <a:ext cx="8124900" cy="17982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endParaRPr/>
          </a:p>
        </p:txBody>
      </p:sp>
      <p:sp>
        <p:nvSpPr>
          <p:cNvPr id="17" name="Google Shape;17;p3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" name="Google Shape;20;p4"/>
          <p:cNvSpPr txBox="1">
            <a:spLocks noGrp="1"/>
          </p:cNvSpPr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22" name="Google Shape;22;p4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>
            <a:spLocks noGrp="1"/>
          </p:cNvSpPr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6" name="Google Shape;26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6"/>
          <p:cNvSpPr txBox="1">
            <a:spLocks noGrp="1"/>
          </p:cNvSpPr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/>
          </a:p>
        </p:txBody>
      </p:sp>
      <p:sp>
        <p:nvSpPr>
          <p:cNvPr id="30" name="Google Shape;30;p6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3" name="Google Shape;33;p7"/>
          <p:cNvSpPr txBox="1">
            <a:spLocks noGrp="1"/>
          </p:cNvSpPr>
          <p:nvPr>
            <p:ph type="body" idx="1"/>
          </p:nvPr>
        </p:nvSpPr>
        <p:spPr>
          <a:xfrm>
            <a:off x="311700" y="1391378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4" name="Google Shape;34;p7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dk2"/>
        </a:solidFill>
        <a:effectLst/>
      </p:bgPr>
    </p:bg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8"/>
          <p:cNvSpPr txBox="1">
            <a:spLocks noGrp="1"/>
          </p:cNvSpPr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Lato"/>
              <a:buNone/>
              <a:defRPr sz="4800" b="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endParaRPr/>
          </a:p>
        </p:txBody>
      </p:sp>
      <p:sp>
        <p:nvSpPr>
          <p:cNvPr id="37" name="Google Shape;37;p8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9"/>
          <p:cNvSpPr/>
          <p:nvPr/>
        </p:nvSpPr>
        <p:spPr>
          <a:xfrm>
            <a:off x="4572000" y="-2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cxnSp>
        <p:nvCxnSpPr>
          <p:cNvPr id="40" name="Google Shape;40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1" name="Google Shape;41;p9"/>
          <p:cNvSpPr txBox="1">
            <a:spLocks noGrp="1"/>
          </p:cNvSpPr>
          <p:nvPr>
            <p:ph type="title"/>
          </p:nvPr>
        </p:nvSpPr>
        <p:spPr>
          <a:xfrm>
            <a:off x="265500" y="1107950"/>
            <a:ext cx="4045200" cy="1683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42" name="Google Shape;42;p9"/>
          <p:cNvSpPr txBox="1">
            <a:spLocks noGrp="1"/>
          </p:cNvSpPr>
          <p:nvPr>
            <p:ph type="subTitle" idx="1"/>
          </p:nvPr>
        </p:nvSpPr>
        <p:spPr>
          <a:xfrm>
            <a:off x="265500" y="2845201"/>
            <a:ext cx="4045200" cy="1345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43" name="Google Shape;43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44" name="Google Shape;44;p9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0"/>
          <p:cNvSpPr txBox="1">
            <a:spLocks noGrp="1"/>
          </p:cNvSpPr>
          <p:nvPr>
            <p:ph type="body" idx="1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7" name="Google Shape;47;p10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coral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sz="3200" b="1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sz="3200" b="1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sz="3200" b="1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sz="3200" b="1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sz="3200" b="1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sz="3200" b="1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sz="3200" b="1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sz="3200" b="1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fair Display"/>
              <a:buNone/>
              <a:defRPr sz="3200" b="1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Lato"/>
              <a:buChar char="●"/>
              <a:defRPr sz="18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●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●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○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Lato"/>
              <a:buChar char="■"/>
              <a:defRPr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l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3"/>
          <p:cNvSpPr txBox="1">
            <a:spLocks noGrp="1"/>
          </p:cNvSpPr>
          <p:nvPr>
            <p:ph type="ctrTitle"/>
          </p:nvPr>
        </p:nvSpPr>
        <p:spPr>
          <a:xfrm>
            <a:off x="3096250" y="253125"/>
            <a:ext cx="2951400" cy="4761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5 powodów, dlaczego matematyka jest nazywana “Królową nauk”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4"/>
          <p:cNvSpPr txBox="1">
            <a:spLocks noGrp="1"/>
          </p:cNvSpPr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Nauka logicznego myślenia</a:t>
            </a:r>
            <a:endParaRPr/>
          </a:p>
        </p:txBody>
      </p:sp>
      <p:sp>
        <p:nvSpPr>
          <p:cNvPr id="65" name="Google Shape;65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	Matematyka uczy wnioskowania i logicznego myślenia. Są to zdolności,  które pomagają nam w zdobywaniu nowych umiejętności, w dziedzinach fizycznych, geograficznych, a nawet humanistycznych.</a:t>
            </a:r>
            <a:endParaRPr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pl"/>
              <a:t>	Dzięki logicznemu myśleniu, możemy rozumieć otaczający nas świat, a także różne zagadnienia, które występują w naszym codziennym życiu, jednak nie zawsze je zauważamy.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5"/>
          <p:cNvSpPr txBox="1">
            <a:spLocks noGrp="1"/>
          </p:cNvSpPr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Gimnastyka dla mózgu</a:t>
            </a:r>
            <a:endParaRPr/>
          </a:p>
        </p:txBody>
      </p:sp>
      <p:sp>
        <p:nvSpPr>
          <p:cNvPr id="71" name="Google Shape;71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	Nie tylko poprzez ćwiczenia fizyczne możemy nadać naszemu ciała giętkości oraz sprawności. Aby nasze ciało było w pełni sprawne, nie tylko poprzez ćwiczenia fizyczne, ale i rozwój naszego mózgu możemy osiągnąć pełną sprawność. </a:t>
            </a:r>
            <a:endParaRPr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pl"/>
              <a:t>	To właśnie nauka matematyki może dostarczyć naszemu mózgowi pełną sprawność, rozwijać go nieustannie, a także usprawniać go każdego dnia.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p16"/>
          <p:cNvSpPr txBox="1">
            <a:spLocks noGrp="1"/>
          </p:cNvSpPr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Do czego dziś może się przydać matematyka?</a:t>
            </a:r>
            <a:endParaRPr/>
          </a:p>
        </p:txBody>
      </p:sp>
      <p:sp>
        <p:nvSpPr>
          <p:cNvPr id="77" name="Google Shape;77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	Jak już wspominałam matematyka jest obecna z nami na co dzień. Oto kilka przykładowych sytuacji, które pokażą, że bez umiejętności tej dziedziny nauki, nie będziemy w stanie wykonywać najprostszych, codziennych spraw:</a:t>
            </a:r>
            <a:endParaRPr/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pl"/>
              <a:t>znajomość proporcji oraz ułamków przydadzą nam się w gotowaniu i pieczeniu,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pl"/>
              <a:t>biegłe posługiwanie się wzorami pól figur płaskich pomogą nam w remoncie domu lub mieszkania,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pl"/>
              <a:t>znajomość procentów, pomoże nam oszacować nasz budżet domowy lub wartość zakupów,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pl"/>
              <a:t>rachunkowe sprawności nam pomogą w opłacaniu rachunków czy PITu.</a:t>
            </a:r>
            <a:endParaRPr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7"/>
          <p:cNvSpPr txBox="1">
            <a:spLocks noGrp="1"/>
          </p:cNvSpPr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Łatwiejsza przyszłość</a:t>
            </a:r>
            <a:endParaRPr/>
          </a:p>
        </p:txBody>
      </p:sp>
      <p:sp>
        <p:nvSpPr>
          <p:cNvPr id="83" name="Google Shape;83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r>
              <a:rPr lang="pl"/>
              <a:t>	Dzięki znajomości matematyki możemy się rozwijać zarówno w szkole podstawowej i średniej, ale i także na różnych uczelniach szych. Po ukończeniu takich studiów mamy łatwiejszy i szerszy dostęp do różnych firm, które specjalizują się w różnych dziedzinach zawodowych. Nie jesteśmy ograniczeni do jednego kierunku zawodowego, dlatego nie musimy się martwić, że za kilka lat obecnie wykonywany zawód nam się znudzi, gdyż możliwości jest wiele.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8"/>
          <p:cNvSpPr txBox="1">
            <a:spLocks noGrp="1"/>
          </p:cNvSpPr>
          <p:nvPr>
            <p:ph type="title"/>
          </p:nvPr>
        </p:nvSpPr>
        <p:spPr>
          <a:xfrm>
            <a:off x="311700" y="391350"/>
            <a:ext cx="8520600" cy="62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Inwestycja w przyszłość</a:t>
            </a:r>
            <a:endParaRPr/>
          </a:p>
        </p:txBody>
      </p:sp>
      <p:sp>
        <p:nvSpPr>
          <p:cNvPr id="89" name="Google Shape;89;p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l"/>
              <a:t>	Niedobór wyspecjalizowanych pracowników sprawia, że kierowanie się matematyką pomoże nam w znalezieniu pracy, która nie tylko będzie łatwa do znalezienia, ale i dobrze opłacana.</a:t>
            </a:r>
            <a:endParaRPr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pl"/>
              <a:t>	Większośc zawodów, w których matematycy odgrywają ważną rolę, jak informatycy czy programiści, są bardzo dobrze płatne, gdyż płace są wysokie. Powoduje to wzrost poziomu życia oraz możliwość inwestowania w dalszym rozwoju.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Coral">
  <a:themeElements>
    <a:clrScheme name="Coral">
      <a:dk1>
        <a:srgbClr val="F55E61"/>
      </a:dk1>
      <a:lt1>
        <a:srgbClr val="FFFFFF"/>
      </a:lt1>
      <a:dk2>
        <a:srgbClr val="5E696C"/>
      </a:dk2>
      <a:lt2>
        <a:srgbClr val="BFC7CA"/>
      </a:lt2>
      <a:accent1>
        <a:srgbClr val="1E2D31"/>
      </a:accent1>
      <a:accent2>
        <a:srgbClr val="273C42"/>
      </a:accent2>
      <a:accent3>
        <a:srgbClr val="83D061"/>
      </a:accent3>
      <a:accent4>
        <a:srgbClr val="F6CD4C"/>
      </a:accent4>
      <a:accent5>
        <a:srgbClr val="AF4345"/>
      </a:accent5>
      <a:accent6>
        <a:srgbClr val="F58F8F"/>
      </a:accent6>
      <a:hlink>
        <a:srgbClr val="AF4345"/>
      </a:hlink>
      <a:folHlink>
        <a:srgbClr val="AF4345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</Words>
  <PresentationFormat>Pokaz na ekranie (16:9)</PresentationFormat>
  <Paragraphs>18</Paragraphs>
  <Slides>6</Slides>
  <Notes>6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6</vt:i4>
      </vt:variant>
    </vt:vector>
  </HeadingPairs>
  <TitlesOfParts>
    <vt:vector size="10" baseType="lpstr">
      <vt:lpstr>Arial</vt:lpstr>
      <vt:lpstr>Lato</vt:lpstr>
      <vt:lpstr>Playfair Display</vt:lpstr>
      <vt:lpstr>Coral</vt:lpstr>
      <vt:lpstr>5 powodów, dlaczego matematyka jest nazywana “Królową nauk”</vt:lpstr>
      <vt:lpstr>Nauka logicznego myślenia</vt:lpstr>
      <vt:lpstr>Gimnastyka dla mózgu</vt:lpstr>
      <vt:lpstr>Do czego dziś może się przydać matematyka?</vt:lpstr>
      <vt:lpstr>Łatwiejsza przyszłość</vt:lpstr>
      <vt:lpstr>Inwestycja w przyszłość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 powodów, dlaczego matematyka jest nazywana “Królową nauk”</dc:title>
  <dc:creator>admin</dc:creator>
  <cp:lastModifiedBy>admin</cp:lastModifiedBy>
  <cp:revision>1</cp:revision>
  <dcterms:modified xsi:type="dcterms:W3CDTF">2022-06-22T06:28:45Z</dcterms:modified>
</cp:coreProperties>
</file>